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D2D"/>
    <a:srgbClr val="C2F2D4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859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63FA0-CFD2-47F8-B1B9-8741085C8152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02CD9-0E0F-4914-AE4D-05785BDEAC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3256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번호를 제외하고 모든 설명 지움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02CD9-0E0F-4914-AE4D-05785BDEACFA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388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en-US" altLang="ko-KR" dirty="0" smtClean="0"/>
              <a:t>5-2. </a:t>
            </a:r>
            <a:r>
              <a:rPr lang="ko-KR" altLang="en-US" dirty="0" smtClean="0"/>
              <a:t>오존층의 역할과 파괴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5-2-1. </a:t>
            </a:r>
            <a:r>
              <a:rPr lang="ko-KR" altLang="en-US" sz="3200" dirty="0" smtClean="0"/>
              <a:t>오존층의 형성</a:t>
            </a:r>
            <a:endParaRPr lang="en-US" altLang="ko-KR" sz="3200" dirty="0" smtClean="0"/>
          </a:p>
          <a:p>
            <a:endParaRPr lang="en-US" altLang="ko-KR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생물의 출현 </a:t>
            </a:r>
            <a:r>
              <a:rPr lang="en-US" altLang="ko-KR" sz="3200" dirty="0" smtClean="0">
                <a:sym typeface="Wingdings" panose="05000000000000000000" pitchFamily="2" charset="2"/>
              </a:rPr>
              <a:t> </a:t>
            </a:r>
            <a:r>
              <a:rPr lang="ko-KR" altLang="en-US" sz="3200" dirty="0" smtClean="0">
                <a:sym typeface="Wingdings" panose="05000000000000000000" pitchFamily="2" charset="2"/>
              </a:rPr>
              <a:t>자유 산소 집적 </a:t>
            </a:r>
            <a:r>
              <a:rPr lang="en-US" altLang="ko-KR" sz="3200" dirty="0" smtClean="0">
                <a:sym typeface="Wingdings" panose="05000000000000000000" pitchFamily="2" charset="2"/>
              </a:rPr>
              <a:t> </a:t>
            </a:r>
            <a:r>
              <a:rPr lang="ko-KR" altLang="en-US" sz="3200" dirty="0" smtClean="0">
                <a:sym typeface="Wingdings" panose="05000000000000000000" pitchFamily="2" charset="2"/>
              </a:rPr>
              <a:t>오존층 형성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sym typeface="Wingdings" panose="05000000000000000000" pitchFamily="2" charset="2"/>
              </a:rPr>
              <a:t>자유 산소의 역할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914400" lvl="1" indent="-457200"/>
            <a:r>
              <a:rPr lang="ko-KR" altLang="en-US" sz="3200" dirty="0" smtClean="0">
                <a:sym typeface="Wingdings" panose="05000000000000000000" pitchFamily="2" charset="2"/>
              </a:rPr>
              <a:t>호기성 생물의 출현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914400" lvl="1" indent="-457200"/>
            <a:r>
              <a:rPr lang="ko-KR" altLang="en-US" sz="3200" dirty="0" smtClean="0">
                <a:sym typeface="Wingdings" panose="05000000000000000000" pitchFamily="2" charset="2"/>
              </a:rPr>
              <a:t>오존층 형성</a:t>
            </a:r>
            <a:endParaRPr lang="en-US" altLang="ko-KR" sz="32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340768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오존</a:t>
            </a:r>
            <a:r>
              <a:rPr lang="en-US" altLang="ko-KR" dirty="0" smtClean="0"/>
              <a:t>: O3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334" y="1886422"/>
            <a:ext cx="3474522" cy="185539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3851920" y="13248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/>
              <a:t>N. N. Greenwood and A. Earnshaw (1997) Chemistry of the Elements 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5009456" y="2398620"/>
            <a:ext cx="3347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https://commons.wikimedia.org/wiki/File:Ozone-1,3-dipole.png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4365104"/>
            <a:ext cx="6591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오존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성층권 오존</a:t>
            </a:r>
            <a:r>
              <a:rPr lang="en-US" altLang="ko-KR" dirty="0" smtClean="0"/>
              <a:t>(stratosphere ozone) – </a:t>
            </a:r>
            <a:r>
              <a:rPr lang="ko-KR" altLang="en-US" dirty="0" smtClean="0"/>
              <a:t>오존층 오존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대류권 오존</a:t>
            </a:r>
            <a:r>
              <a:rPr lang="en-US" altLang="ko-KR" dirty="0" smtClean="0"/>
              <a:t>(troposphere ozone) – </a:t>
            </a:r>
            <a:r>
              <a:rPr lang="ko-KR" altLang="en-US" dirty="0" smtClean="0"/>
              <a:t>도시</a:t>
            </a:r>
            <a:r>
              <a:rPr lang="en-US" altLang="ko-KR" dirty="0" smtClean="0"/>
              <a:t> </a:t>
            </a:r>
            <a:r>
              <a:rPr lang="ko-KR" altLang="en-US" dirty="0" smtClean="0"/>
              <a:t>오존</a:t>
            </a:r>
            <a:r>
              <a:rPr lang="en-US" altLang="ko-KR" dirty="0" smtClean="0"/>
              <a:t>(urban</a:t>
            </a:r>
            <a:r>
              <a:rPr lang="ko-KR" altLang="en-US" dirty="0" smtClean="0"/>
              <a:t> </a:t>
            </a:r>
            <a:r>
              <a:rPr lang="en-US" altLang="ko-KR" dirty="0" smtClean="0"/>
              <a:t>ozone)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493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714375"/>
            <a:ext cx="7200900" cy="542925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619672" y="6237312"/>
            <a:ext cx="6624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https://commons.wikimedia.org/wiki/File:Ozone_altitude_UV_graph.svg</a:t>
            </a:r>
            <a:endParaRPr lang="ko-KR" altLang="en-US" sz="1200" dirty="0"/>
          </a:p>
        </p:txBody>
      </p:sp>
      <p:sp>
        <p:nvSpPr>
          <p:cNvPr id="4" name="직사각형 3"/>
          <p:cNvSpPr/>
          <p:nvPr/>
        </p:nvSpPr>
        <p:spPr>
          <a:xfrm>
            <a:off x="1691680" y="188640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고도에 따른 오존의 함량 변화와 자외선 </a:t>
            </a:r>
            <a:r>
              <a:rPr lang="ko-KR" altLang="en-US" dirty="0" err="1"/>
              <a:t>흡수량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7436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오존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반응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92696"/>
            <a:ext cx="7020272" cy="496684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331640" y="1484784"/>
            <a:ext cx="1944216" cy="720080"/>
          </a:xfrm>
          <a:prstGeom prst="rect">
            <a:avLst/>
          </a:prstGeom>
          <a:solidFill>
            <a:srgbClr val="C2F2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5796136" y="764704"/>
            <a:ext cx="2088232" cy="1512168"/>
          </a:xfrm>
          <a:prstGeom prst="rect">
            <a:avLst/>
          </a:prstGeom>
          <a:solidFill>
            <a:srgbClr val="C2F2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416325" y="1909772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O</a:t>
            </a:r>
            <a:r>
              <a:rPr lang="en-US" altLang="ko-KR" sz="1400" baseline="-25000" dirty="0"/>
              <a:t>2</a:t>
            </a:r>
            <a:r>
              <a:rPr lang="en-US" altLang="ko-KR" sz="1400" dirty="0"/>
              <a:t> + </a:t>
            </a:r>
            <a:r>
              <a:rPr lang="ko-KR" altLang="en-US" sz="1400" dirty="0"/>
              <a:t>자외선 </a:t>
            </a:r>
            <a:r>
              <a:rPr lang="en-US" altLang="ko-KR" sz="1400" dirty="0" smtClean="0"/>
              <a:t>→ </a:t>
            </a:r>
            <a:r>
              <a:rPr lang="en-US" altLang="ko-KR" sz="1400" dirty="0"/>
              <a:t>2 </a:t>
            </a:r>
            <a:r>
              <a:rPr lang="en-US" altLang="ko-KR" sz="1400" dirty="0" smtClean="0"/>
              <a:t>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6136" y="1788021"/>
            <a:ext cx="20681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altLang="ko-KR" sz="1400" dirty="0" smtClean="0"/>
              <a:t>O </a:t>
            </a:r>
            <a:r>
              <a:rPr lang="pt-BR" altLang="ko-KR" sz="1400" dirty="0"/>
              <a:t>+O</a:t>
            </a:r>
            <a:r>
              <a:rPr lang="pt-BR" altLang="ko-KR" sz="1400" baseline="-25000" dirty="0"/>
              <a:t>2</a:t>
            </a:r>
            <a:r>
              <a:rPr lang="pt-BR" altLang="ko-KR" sz="1400" dirty="0"/>
              <a:t> + M → O</a:t>
            </a:r>
            <a:r>
              <a:rPr lang="pt-BR" altLang="ko-KR" sz="1400" baseline="-25000" dirty="0"/>
              <a:t>3</a:t>
            </a:r>
            <a:r>
              <a:rPr lang="pt-BR" altLang="ko-KR" sz="1400" dirty="0"/>
              <a:t> + </a:t>
            </a:r>
            <a:r>
              <a:rPr lang="pt-BR" altLang="ko-KR" sz="1400" dirty="0" smtClean="0"/>
              <a:t>M</a:t>
            </a:r>
          </a:p>
          <a:p>
            <a:r>
              <a:rPr lang="en-US" altLang="ko-KR" sz="1400" dirty="0" smtClean="0"/>
              <a:t>O</a:t>
            </a:r>
            <a:r>
              <a:rPr lang="en-US" altLang="ko-KR" sz="1400" baseline="-25000" dirty="0" smtClean="0"/>
              <a:t>3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+ </a:t>
            </a:r>
            <a:r>
              <a:rPr lang="ko-KR" altLang="en-US" sz="1400" dirty="0"/>
              <a:t>자외선 → </a:t>
            </a:r>
            <a:r>
              <a:rPr lang="en-US" altLang="ko-KR" sz="1400" dirty="0"/>
              <a:t>O</a:t>
            </a:r>
            <a:r>
              <a:rPr lang="en-US" altLang="ko-KR" sz="1400" baseline="-25000" dirty="0"/>
              <a:t>2</a:t>
            </a:r>
            <a:r>
              <a:rPr lang="en-US" altLang="ko-KR" sz="1400" dirty="0"/>
              <a:t> + O</a:t>
            </a:r>
          </a:p>
          <a:p>
            <a:endParaRPr lang="ko-KR" altLang="en-US" sz="1400" dirty="0"/>
          </a:p>
        </p:txBody>
      </p:sp>
      <p:sp>
        <p:nvSpPr>
          <p:cNvPr id="9" name="직사각형 8"/>
          <p:cNvSpPr/>
          <p:nvPr/>
        </p:nvSpPr>
        <p:spPr>
          <a:xfrm>
            <a:off x="971600" y="3933056"/>
            <a:ext cx="2219570" cy="1008112"/>
          </a:xfrm>
          <a:prstGeom prst="rect">
            <a:avLst/>
          </a:prstGeom>
          <a:solidFill>
            <a:srgbClr val="C2F2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792284" y="4441231"/>
            <a:ext cx="1378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O</a:t>
            </a:r>
            <a:r>
              <a:rPr lang="en-US" altLang="ko-KR" sz="1400" baseline="-25000" dirty="0"/>
              <a:t>3</a:t>
            </a:r>
            <a:r>
              <a:rPr lang="en-US" altLang="ko-KR" sz="1400" dirty="0"/>
              <a:t> + O → 2O</a:t>
            </a:r>
            <a:r>
              <a:rPr lang="en-US" altLang="ko-KR" sz="1400" baseline="-25000" dirty="0"/>
              <a:t>2</a:t>
            </a:r>
            <a:endParaRPr lang="en-US" altLang="ko-KR" sz="1400" dirty="0" smtClean="0"/>
          </a:p>
        </p:txBody>
      </p:sp>
      <p:sp>
        <p:nvSpPr>
          <p:cNvPr id="11" name="직사각형 10"/>
          <p:cNvSpPr/>
          <p:nvPr/>
        </p:nvSpPr>
        <p:spPr>
          <a:xfrm>
            <a:off x="5652120" y="4365104"/>
            <a:ext cx="2304256" cy="576064"/>
          </a:xfrm>
          <a:prstGeom prst="rect">
            <a:avLst/>
          </a:prstGeom>
          <a:solidFill>
            <a:srgbClr val="C2F2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005675" y="908720"/>
            <a:ext cx="936104" cy="400110"/>
          </a:xfrm>
          <a:prstGeom prst="rect">
            <a:avLst/>
          </a:prstGeom>
          <a:solidFill>
            <a:srgbClr val="FF9D2D"/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태양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40654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64704"/>
            <a:ext cx="6911752" cy="51838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580038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태양광 스펙트럼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0767" y="3357073"/>
            <a:ext cx="461665" cy="82811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smtClean="0"/>
              <a:t>발광량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85709" y="58052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파장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907704" y="1772816"/>
            <a:ext cx="400110" cy="66460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sz="1400" smtClean="0"/>
              <a:t>자외선</a:t>
            </a:r>
            <a:endParaRPr lang="ko-KR" alt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2267744" y="177281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가시광선</a:t>
            </a:r>
            <a:endParaRPr lang="ko-KR" alt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3275856" y="177281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적외선</a:t>
            </a:r>
            <a:endParaRPr lang="ko-KR" altLang="en-US" sz="1400"/>
          </a:p>
        </p:txBody>
      </p:sp>
      <p:sp>
        <p:nvSpPr>
          <p:cNvPr id="10" name="TextBox 9"/>
          <p:cNvSpPr txBox="1"/>
          <p:nvPr/>
        </p:nvSpPr>
        <p:spPr>
          <a:xfrm>
            <a:off x="3203848" y="2132856"/>
            <a:ext cx="3050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대기에 의한 흡수 전 태양광</a:t>
            </a:r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729265" y="3573016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해수면에서의 태양광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29265" y="299149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흑체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00192" y="4067780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대기 흡수 밴드</a:t>
            </a:r>
            <a:endParaRPr lang="ko-KR" altLang="en-US" sz="1400" dirty="0"/>
          </a:p>
        </p:txBody>
      </p:sp>
      <p:sp>
        <p:nvSpPr>
          <p:cNvPr id="14" name="직사각형 13"/>
          <p:cNvSpPr/>
          <p:nvPr/>
        </p:nvSpPr>
        <p:spPr>
          <a:xfrm>
            <a:off x="2286000" y="617633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https://commons.wikimedia.org/wiki/File:Solar_spectrum_en.svg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36089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874094"/>
              </p:ext>
            </p:extLst>
          </p:nvPr>
        </p:nvGraphicFramePr>
        <p:xfrm>
          <a:off x="1259631" y="2132856"/>
          <a:ext cx="5671521" cy="2226006"/>
        </p:xfrm>
        <a:graphic>
          <a:graphicData uri="http://schemas.openxmlformats.org/drawingml/2006/table">
            <a:tbl>
              <a:tblPr/>
              <a:tblGrid>
                <a:gridCol w="1890507"/>
                <a:gridCol w="1890507"/>
                <a:gridCol w="1890507"/>
              </a:tblGrid>
              <a:tr h="742002"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자외선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자외선 </a:t>
                      </a: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400-316 nm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200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자외선 </a:t>
                      </a: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315-281 nm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200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자외선 </a:t>
                      </a: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280-100 nm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3116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0" y="1028700"/>
            <a:ext cx="4800600" cy="48006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475656" y="188640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2006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9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21</a:t>
            </a:r>
            <a:r>
              <a:rPr lang="ko-KR" altLang="en-US" dirty="0" smtClean="0"/>
              <a:t>일부터 </a:t>
            </a:r>
            <a:r>
              <a:rPr lang="en-US" altLang="ko-KR" dirty="0" smtClean="0"/>
              <a:t>30</a:t>
            </a:r>
            <a:r>
              <a:rPr lang="ko-KR" altLang="en-US" dirty="0" smtClean="0"/>
              <a:t>일까지 위성에 의해 관측된 오존 농도를 바탕으로 작성된 남극 상공의 오존 구멍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051720" y="6023029"/>
            <a:ext cx="6030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http://www.nasa.gov/vision/earth/lookingatearth/ozone_record.html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648064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985962"/>
            <a:ext cx="6858000" cy="288607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0" y="5085184"/>
            <a:ext cx="2667000" cy="352425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2286000" y="587727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https://earthobservatory.nasa.gov/IOTD/view.php?id=38685</a:t>
            </a:r>
            <a:endParaRPr lang="ko-KR" altLang="en-US" sz="1200" dirty="0"/>
          </a:p>
        </p:txBody>
      </p:sp>
      <p:sp>
        <p:nvSpPr>
          <p:cNvPr id="5" name="직사각형 4"/>
          <p:cNvSpPr/>
          <p:nvPr/>
        </p:nvSpPr>
        <p:spPr>
          <a:xfrm>
            <a:off x="952500" y="872125"/>
            <a:ext cx="7048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CFC</a:t>
            </a:r>
            <a:r>
              <a:rPr lang="ko-KR" altLang="en-US" dirty="0"/>
              <a:t>의 배출에 대한 규제가 전혀 이루어지지 않을 경우</a:t>
            </a:r>
            <a:r>
              <a:rPr lang="en-US" altLang="ko-KR" dirty="0"/>
              <a:t>, </a:t>
            </a:r>
            <a:r>
              <a:rPr lang="ko-KR" altLang="en-US" dirty="0"/>
              <a:t>대기 중 오존 농도가 어떻게 될지를 보여주는 모의 실험 결과</a:t>
            </a:r>
          </a:p>
        </p:txBody>
      </p:sp>
    </p:spTree>
    <p:extLst>
      <p:ext uri="{BB962C8B-B14F-4D97-AF65-F5344CB8AC3E}">
        <p14:creationId xmlns:p14="http://schemas.microsoft.com/office/powerpoint/2010/main" val="8707027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1440</TotalTime>
  <Words>197</Words>
  <Application>Microsoft Office PowerPoint</Application>
  <PresentationFormat>화면 슬라이드 쇼(4:3)</PresentationFormat>
  <Paragraphs>45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2" baseType="lpstr">
      <vt:lpstr>맑은 고딕</vt:lpstr>
      <vt:lpstr>Arial</vt:lpstr>
      <vt:lpstr>Wingdings</vt:lpstr>
      <vt:lpstr>필수</vt:lpstr>
      <vt:lpstr>5-2. 오존층의 역할과 파괴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73</cp:revision>
  <dcterms:created xsi:type="dcterms:W3CDTF">2013-09-03T00:41:18Z</dcterms:created>
  <dcterms:modified xsi:type="dcterms:W3CDTF">2017-11-19T05:19:58Z</dcterms:modified>
</cp:coreProperties>
</file>